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 id="265" r:id="rId6"/>
    <p:sldId id="266" r:id="rId7"/>
    <p:sldId id="267" r:id="rId8"/>
    <p:sldId id="268" r:id="rId9"/>
    <p:sldId id="269" r:id="rId10"/>
    <p:sldId id="270" r:id="rId11"/>
    <p:sldId id="271" r:id="rId12"/>
    <p:sldId id="272" r:id="rId13"/>
    <p:sldId id="273" r:id="rId14"/>
    <p:sldId id="275" r:id="rId15"/>
    <p:sldId id="274" r:id="rId16"/>
    <p:sldId id="281" r:id="rId17"/>
    <p:sldId id="276" r:id="rId18"/>
    <p:sldId id="277" r:id="rId19"/>
    <p:sldId id="278" r:id="rId20"/>
    <p:sldId id="279" r:id="rId21"/>
    <p:sldId id="280" r:id="rId22"/>
    <p:sldId id="262"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A19"/>
    <a:srgbClr val="FF3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698BD2-DC90-4B1C-9E84-77633A3CBD21}"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212544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98BD2-DC90-4B1C-9E84-77633A3CBD21}"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408080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98BD2-DC90-4B1C-9E84-77633A3CBD21}"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34863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98BD2-DC90-4B1C-9E84-77633A3CBD21}"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145864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98BD2-DC90-4B1C-9E84-77633A3CBD21}"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47842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698BD2-DC90-4B1C-9E84-77633A3CBD21}" type="datetimeFigureOut">
              <a:rPr lang="en-US" smtClean="0"/>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340906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698BD2-DC90-4B1C-9E84-77633A3CBD21}" type="datetimeFigureOut">
              <a:rPr lang="en-US" smtClean="0"/>
              <a:t>11/16/2013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84264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98BD2-DC90-4B1C-9E84-77633A3CBD21}" type="datetimeFigureOut">
              <a:rPr lang="en-US" smtClean="0"/>
              <a:t>11/16/2013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425432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98BD2-DC90-4B1C-9E84-77633A3CBD21}" type="datetimeFigureOut">
              <a:rPr lang="en-US" smtClean="0"/>
              <a:t>11/16/2013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19738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8BD2-DC90-4B1C-9E84-77633A3CBD21}" type="datetimeFigureOut">
              <a:rPr lang="en-US" smtClean="0"/>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343145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8BD2-DC90-4B1C-9E84-77633A3CBD21}" type="datetimeFigureOut">
              <a:rPr lang="en-US" smtClean="0"/>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DCD87-723A-45C2-A5DD-8059E72779B2}" type="slidenum">
              <a:rPr lang="en-US" smtClean="0"/>
              <a:t>‹#›</a:t>
            </a:fld>
            <a:endParaRPr lang="en-US"/>
          </a:p>
        </p:txBody>
      </p:sp>
    </p:spTree>
    <p:extLst>
      <p:ext uri="{BB962C8B-B14F-4D97-AF65-F5344CB8AC3E}">
        <p14:creationId xmlns:p14="http://schemas.microsoft.com/office/powerpoint/2010/main" val="371502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98BD2-DC90-4B1C-9E84-77633A3CBD21}" type="datetimeFigureOut">
              <a:rPr lang="en-US" smtClean="0"/>
              <a:t>11/16/2013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DCD87-723A-45C2-A5DD-8059E72779B2}" type="slidenum">
              <a:rPr lang="en-US" smtClean="0"/>
              <a:t>‹#›</a:t>
            </a:fld>
            <a:endParaRPr lang="en-US"/>
          </a:p>
        </p:txBody>
      </p:sp>
    </p:spTree>
    <p:extLst>
      <p:ext uri="{BB962C8B-B14F-4D97-AF65-F5344CB8AC3E}">
        <p14:creationId xmlns:p14="http://schemas.microsoft.com/office/powerpoint/2010/main" val="786494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4A19"/>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011" y="1371600"/>
            <a:ext cx="8223789" cy="4117710"/>
          </a:xfrm>
          <a:prstGeom prst="rect">
            <a:avLst/>
          </a:prstGeom>
        </p:spPr>
      </p:pic>
    </p:spTree>
    <p:extLst>
      <p:ext uri="{BB962C8B-B14F-4D97-AF65-F5344CB8AC3E}">
        <p14:creationId xmlns:p14="http://schemas.microsoft.com/office/powerpoint/2010/main" val="336883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What is Cilia?</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010400" cy="453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82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533400"/>
            <a:ext cx="8229600" cy="1143000"/>
          </a:xfrm>
        </p:spPr>
        <p:txBody>
          <a:bodyPr>
            <a:noAutofit/>
          </a:bodyPr>
          <a:lstStyle/>
          <a:p>
            <a:r>
              <a:rPr lang="en-US" sz="5400" dirty="0" err="1" smtClean="0">
                <a:solidFill>
                  <a:schemeClr val="accent1">
                    <a:lumMod val="75000"/>
                  </a:schemeClr>
                </a:solidFill>
                <a:latin typeface="Lucida Handwriting" panose="03010101010101010101" pitchFamily="66" charset="0"/>
              </a:rPr>
              <a:t>Situs</a:t>
            </a:r>
            <a:r>
              <a:rPr lang="en-US" sz="5400" dirty="0" smtClean="0">
                <a:solidFill>
                  <a:schemeClr val="accent1">
                    <a:lumMod val="75000"/>
                  </a:schemeClr>
                </a:solidFill>
                <a:latin typeface="Lucida Handwriting" panose="03010101010101010101" pitchFamily="66" charset="0"/>
              </a:rPr>
              <a:t> </a:t>
            </a:r>
            <a:r>
              <a:rPr lang="en-US" sz="5400" dirty="0" err="1" smtClean="0">
                <a:solidFill>
                  <a:schemeClr val="accent1">
                    <a:lumMod val="75000"/>
                  </a:schemeClr>
                </a:solidFill>
                <a:latin typeface="Lucida Handwriting" panose="03010101010101010101" pitchFamily="66" charset="0"/>
              </a:rPr>
              <a:t>Inversus</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31768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89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Diagnosis</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91319" y="1905000"/>
            <a:ext cx="8229600" cy="4068763"/>
          </a:xfrm>
        </p:spPr>
        <p:txBody>
          <a:bodyPr>
            <a:normAutofit/>
          </a:bodyPr>
          <a:lstStyle/>
          <a:p>
            <a:endParaRPr lang="en-US" dirty="0" smtClean="0">
              <a:solidFill>
                <a:schemeClr val="accent1">
                  <a:lumMod val="75000"/>
                </a:schemeClr>
              </a:solidFill>
              <a:latin typeface="Lucida Bright" panose="02040602050505020304" pitchFamily="18" charset="0"/>
            </a:endParaRPr>
          </a:p>
          <a:p>
            <a:r>
              <a:rPr lang="en-US" dirty="0" smtClean="0">
                <a:solidFill>
                  <a:schemeClr val="accent1">
                    <a:lumMod val="75000"/>
                  </a:schemeClr>
                </a:solidFill>
                <a:latin typeface="Lucida Bright" panose="02040602050505020304" pitchFamily="18" charset="0"/>
              </a:rPr>
              <a:t>Accepted Official Diagnosis</a:t>
            </a:r>
          </a:p>
          <a:p>
            <a:pPr lvl="1"/>
            <a:r>
              <a:rPr lang="en-US" sz="3200" dirty="0" smtClean="0">
                <a:solidFill>
                  <a:schemeClr val="accent1">
                    <a:lumMod val="75000"/>
                  </a:schemeClr>
                </a:solidFill>
                <a:latin typeface="Lucida Bright" panose="02040602050505020304" pitchFamily="18" charset="0"/>
              </a:rPr>
              <a:t>Genetic Testing</a:t>
            </a:r>
          </a:p>
          <a:p>
            <a:pPr lvl="1"/>
            <a:r>
              <a:rPr lang="en-US" sz="3200" dirty="0" err="1" smtClean="0">
                <a:solidFill>
                  <a:schemeClr val="accent1">
                    <a:lumMod val="75000"/>
                  </a:schemeClr>
                </a:solidFill>
                <a:latin typeface="Lucida Bright" panose="02040602050505020304" pitchFamily="18" charset="0"/>
              </a:rPr>
              <a:t>Ciliary</a:t>
            </a:r>
            <a:r>
              <a:rPr lang="en-US" sz="3200" dirty="0" smtClean="0">
                <a:solidFill>
                  <a:schemeClr val="accent1">
                    <a:lumMod val="75000"/>
                  </a:schemeClr>
                </a:solidFill>
                <a:latin typeface="Lucida Bright" panose="02040602050505020304" pitchFamily="18" charset="0"/>
              </a:rPr>
              <a:t> Biopsy – “Gold </a:t>
            </a:r>
            <a:r>
              <a:rPr lang="en-US" sz="3200" dirty="0">
                <a:solidFill>
                  <a:schemeClr val="accent1">
                    <a:lumMod val="75000"/>
                  </a:schemeClr>
                </a:solidFill>
                <a:latin typeface="Lucida Bright" panose="02040602050505020304" pitchFamily="18" charset="0"/>
              </a:rPr>
              <a:t>S</a:t>
            </a:r>
            <a:r>
              <a:rPr lang="en-US" sz="3200" dirty="0" smtClean="0">
                <a:solidFill>
                  <a:schemeClr val="accent1">
                    <a:lumMod val="75000"/>
                  </a:schemeClr>
                </a:solidFill>
                <a:latin typeface="Lucida Bright" panose="02040602050505020304" pitchFamily="18" charset="0"/>
              </a:rPr>
              <a:t>tandard”</a:t>
            </a:r>
          </a:p>
          <a:p>
            <a:pPr marL="457200" lvl="1" indent="0">
              <a:buNone/>
            </a:pPr>
            <a:endParaRPr lang="en-US" sz="3200" dirty="0" smtClean="0">
              <a:solidFill>
                <a:schemeClr val="accent1">
                  <a:lumMod val="75000"/>
                </a:schemeClr>
              </a:solidFill>
              <a:latin typeface="Lucida Bright" panose="02040602050505020304" pitchFamily="18" charset="0"/>
            </a:endParaRPr>
          </a:p>
          <a:p>
            <a:pPr marL="0" indent="0">
              <a:buNone/>
            </a:pPr>
            <a:endParaRPr lang="en-US" dirty="0" smtClean="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551631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Treatments</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91319" y="1905000"/>
            <a:ext cx="8229600" cy="4068763"/>
          </a:xfrm>
        </p:spPr>
        <p:txBody>
          <a:bodyPr>
            <a:normAutofit lnSpcReduction="10000"/>
          </a:bodyPr>
          <a:lstStyle/>
          <a:p>
            <a:r>
              <a:rPr lang="en-US" sz="2800" dirty="0" smtClean="0">
                <a:solidFill>
                  <a:schemeClr val="accent1">
                    <a:lumMod val="75000"/>
                  </a:schemeClr>
                </a:solidFill>
                <a:latin typeface="Lucida Bright" panose="02040602050505020304" pitchFamily="18" charset="0"/>
              </a:rPr>
              <a:t>Medications</a:t>
            </a:r>
          </a:p>
          <a:p>
            <a:pPr lvl="1"/>
            <a:r>
              <a:rPr lang="en-US" sz="2400" dirty="0" smtClean="0">
                <a:solidFill>
                  <a:schemeClr val="accent1">
                    <a:lumMod val="75000"/>
                  </a:schemeClr>
                </a:solidFill>
                <a:latin typeface="Lucida Bright" panose="02040602050505020304" pitchFamily="18" charset="0"/>
              </a:rPr>
              <a:t>Mucus thinners</a:t>
            </a:r>
          </a:p>
          <a:p>
            <a:pPr lvl="1"/>
            <a:r>
              <a:rPr lang="en-US" sz="2400" dirty="0" smtClean="0">
                <a:solidFill>
                  <a:schemeClr val="accent1">
                    <a:lumMod val="75000"/>
                  </a:schemeClr>
                </a:solidFill>
                <a:latin typeface="Lucida Bright" panose="02040602050505020304" pitchFamily="18" charset="0"/>
              </a:rPr>
              <a:t>Airway relaxers</a:t>
            </a:r>
          </a:p>
          <a:p>
            <a:pPr lvl="1"/>
            <a:r>
              <a:rPr lang="en-US" sz="2400" dirty="0" smtClean="0">
                <a:solidFill>
                  <a:schemeClr val="accent1">
                    <a:lumMod val="75000"/>
                  </a:schemeClr>
                </a:solidFill>
                <a:latin typeface="Lucida Bright" panose="02040602050505020304" pitchFamily="18" charset="0"/>
              </a:rPr>
              <a:t>Antibiotics</a:t>
            </a:r>
          </a:p>
          <a:p>
            <a:pPr lvl="1"/>
            <a:r>
              <a:rPr lang="en-US" sz="2400" dirty="0" smtClean="0">
                <a:solidFill>
                  <a:schemeClr val="accent1">
                    <a:lumMod val="75000"/>
                  </a:schemeClr>
                </a:solidFill>
                <a:latin typeface="Lucida Bright" panose="02040602050505020304" pitchFamily="18" charset="0"/>
              </a:rPr>
              <a:t>Steroids</a:t>
            </a:r>
          </a:p>
          <a:p>
            <a:pPr marL="457200" lvl="1" indent="0">
              <a:buNone/>
            </a:pPr>
            <a:endParaRPr lang="en-US" sz="2400" dirty="0" smtClean="0">
              <a:solidFill>
                <a:schemeClr val="accent1">
                  <a:lumMod val="75000"/>
                </a:schemeClr>
              </a:solidFill>
              <a:latin typeface="Lucida Bright" panose="02040602050505020304" pitchFamily="18" charset="0"/>
            </a:endParaRPr>
          </a:p>
          <a:p>
            <a:r>
              <a:rPr lang="en-US" sz="2800" dirty="0" smtClean="0">
                <a:solidFill>
                  <a:schemeClr val="accent1">
                    <a:lumMod val="75000"/>
                  </a:schemeClr>
                </a:solidFill>
                <a:latin typeface="Lucida Bright" panose="02040602050505020304" pitchFamily="18" charset="0"/>
              </a:rPr>
              <a:t>Airway Clearance Therapy (ACT)</a:t>
            </a:r>
          </a:p>
          <a:p>
            <a:pPr lvl="1"/>
            <a:r>
              <a:rPr lang="en-US" sz="2400" dirty="0" smtClean="0">
                <a:solidFill>
                  <a:schemeClr val="accent1">
                    <a:lumMod val="75000"/>
                  </a:schemeClr>
                </a:solidFill>
                <a:latin typeface="Lucida Bright" panose="02040602050505020304" pitchFamily="18" charset="0"/>
              </a:rPr>
              <a:t>Hand clapping/cupping</a:t>
            </a:r>
          </a:p>
          <a:p>
            <a:pPr lvl="1"/>
            <a:r>
              <a:rPr lang="en-US" sz="2400" dirty="0" smtClean="0">
                <a:solidFill>
                  <a:schemeClr val="accent1">
                    <a:lumMod val="75000"/>
                  </a:schemeClr>
                </a:solidFill>
                <a:latin typeface="Lucida Bright" panose="02040602050505020304" pitchFamily="18" charset="0"/>
              </a:rPr>
              <a:t>Vest</a:t>
            </a:r>
          </a:p>
          <a:p>
            <a:pPr marL="457200" lvl="1" indent="0">
              <a:buNone/>
            </a:pPr>
            <a:endParaRPr lang="en-US" sz="2400" dirty="0" smtClean="0">
              <a:solidFill>
                <a:schemeClr val="accent1">
                  <a:lumMod val="75000"/>
                </a:schemeClr>
              </a:solidFill>
              <a:latin typeface="Lucida Bright" panose="02040602050505020304" pitchFamily="18" charset="0"/>
            </a:endParaRPr>
          </a:p>
          <a:p>
            <a:pPr marL="0" indent="0">
              <a:buNone/>
            </a:pPr>
            <a:endParaRPr lang="en-US" sz="2400" dirty="0" smtClean="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81543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91319" y="2286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“The Vest”</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1026" name="Picture 2" descr="https://scontent-b-iad.xx.fbcdn.net/hphotos-prn1/524522_454741911268342_126970001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128" y="1137485"/>
            <a:ext cx="3051981" cy="541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08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Our Story…</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204950"/>
            <a:ext cx="6858000" cy="3433850"/>
          </a:xfrm>
          <a:prstGeom prst="rect">
            <a:avLst/>
          </a:prstGeom>
        </p:spPr>
      </p:pic>
    </p:spTree>
    <p:extLst>
      <p:ext uri="{BB962C8B-B14F-4D97-AF65-F5344CB8AC3E}">
        <p14:creationId xmlns:p14="http://schemas.microsoft.com/office/powerpoint/2010/main" val="350083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91319" y="2286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Angelina</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2056" name="Picture 8" descr="https://scontent-b-iad.xx.fbcdn.net/hphotos-prn1/304010_373485042727363_199668796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496" y="313898"/>
            <a:ext cx="2167561" cy="38463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content-b-iad.xx.fbcdn.net/hphotos-frc3/993006_489493261126540_43844493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70" y="2949034"/>
            <a:ext cx="1994612" cy="3539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a-iad.xx.fbcdn.net/hphotos-ash2/408050_452303588178841_1471414790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5439" y="3581400"/>
            <a:ext cx="1667319" cy="29586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content-b-iad.xx.fbcdn.net/hphotos-prn1/309161_363005783775289_610327205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2898" y="313898"/>
            <a:ext cx="1585913" cy="28194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content-a-iad.xx.fbcdn.net/hphotos-ash2/398183_385466834862517_1688494629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8671" y="3086324"/>
            <a:ext cx="1954366" cy="34668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6267" y="1295400"/>
            <a:ext cx="225970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scontent-a-iad.xx.fbcdn.net/hphotos-ash3/548297_470749503000916_308726382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0286" y="3815311"/>
            <a:ext cx="1542914" cy="273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4102" name="Picture 6" descr="https://scontent-a-iad.xx.fbcdn.net/hphotos-ash2/420223_440022949406905_204545287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072" y="368881"/>
            <a:ext cx="4714094" cy="603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0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6146" name="Picture 2" descr="https://scontent-b-iad.xx.fbcdn.net/hphotos-frc3/1376322_536966566379209_141516029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119" y="380999"/>
            <a:ext cx="6096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5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7170" name="Picture 2" descr="https://scontent-a-iad.xx.fbcdn.net/hphotos-ash2/529880_440663879342812_192408018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19" y="1104899"/>
            <a:ext cx="77724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05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381000" y="2667000"/>
            <a:ext cx="8229600" cy="1143000"/>
          </a:xfrm>
        </p:spPr>
        <p:txBody>
          <a:bodyPr>
            <a:normAutofit/>
          </a:bodyPr>
          <a:lstStyle/>
          <a:p>
            <a:r>
              <a:rPr lang="en-US" sz="6600" dirty="0" smtClean="0">
                <a:solidFill>
                  <a:schemeClr val="accent1">
                    <a:lumMod val="75000"/>
                  </a:schemeClr>
                </a:solidFill>
                <a:latin typeface="Lucida Handwriting" panose="03010101010101010101" pitchFamily="66" charset="0"/>
              </a:rPr>
              <a:t>Welcome!</a:t>
            </a:r>
            <a:endParaRPr lang="en-US" sz="6600" dirty="0">
              <a:solidFill>
                <a:schemeClr val="accent1">
                  <a:lumMod val="75000"/>
                </a:schemeClr>
              </a:solidFill>
              <a:latin typeface="Lucida Handwriting" panose="03010101010101010101" pitchFamily="66" charset="0"/>
            </a:endParaRPr>
          </a:p>
        </p:txBody>
      </p:sp>
    </p:spTree>
    <p:extLst>
      <p:ext uri="{BB962C8B-B14F-4D97-AF65-F5344CB8AC3E}">
        <p14:creationId xmlns:p14="http://schemas.microsoft.com/office/powerpoint/2010/main" val="40506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800" dirty="0" smtClean="0">
              <a:solidFill>
                <a:schemeClr val="accent1">
                  <a:lumMod val="75000"/>
                </a:schemeClr>
              </a:solidFill>
              <a:latin typeface="Lucida Bright" panose="02040602050505020304" pitchFamily="18" charset="0"/>
            </a:endParaRPr>
          </a:p>
          <a:p>
            <a:endParaRPr lang="en-US" sz="2400" dirty="0" smtClean="0">
              <a:solidFill>
                <a:schemeClr val="accent1">
                  <a:lumMod val="75000"/>
                </a:schemeClr>
              </a:solidFill>
              <a:latin typeface="Lucida Bright" panose="02040602050505020304" pitchFamily="18" charset="0"/>
            </a:endParaRPr>
          </a:p>
        </p:txBody>
      </p:sp>
      <p:pic>
        <p:nvPicPr>
          <p:cNvPr id="8194" name="Picture 2" descr="http://www.jiscinfonet.ac.uk/wp-content/uploads/critical-friends-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31" y="958453"/>
            <a:ext cx="7403376" cy="494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3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382"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76200" y="304800"/>
            <a:ext cx="8915400" cy="1143000"/>
          </a:xfrm>
        </p:spPr>
        <p:txBody>
          <a:bodyPr>
            <a:noAutofit/>
          </a:bodyPr>
          <a:lstStyle/>
          <a:p>
            <a:r>
              <a:rPr lang="en-US" sz="5400" dirty="0" smtClean="0">
                <a:solidFill>
                  <a:schemeClr val="accent1">
                    <a:lumMod val="75000"/>
                  </a:schemeClr>
                </a:solidFill>
                <a:latin typeface="Lucida Handwriting" panose="03010101010101010101" pitchFamily="66" charset="0"/>
              </a:rPr>
              <a:t>One Breath, One Hope</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1219200"/>
            <a:ext cx="8229600" cy="5334000"/>
          </a:xfrm>
        </p:spPr>
        <p:txBody>
          <a:bodyPr>
            <a:noAutofit/>
          </a:bodyPr>
          <a:lstStyle/>
          <a:p>
            <a:pPr marL="0" indent="0">
              <a:buNone/>
            </a:pPr>
            <a:endParaRPr lang="en-US" sz="2200" dirty="0" smtClean="0">
              <a:solidFill>
                <a:schemeClr val="accent1">
                  <a:lumMod val="75000"/>
                </a:schemeClr>
              </a:solidFill>
              <a:latin typeface="Lucida Bright" panose="02040602050505020304" pitchFamily="18" charset="0"/>
            </a:endParaRPr>
          </a:p>
          <a:p>
            <a:r>
              <a:rPr lang="en-US" sz="2200" dirty="0">
                <a:solidFill>
                  <a:schemeClr val="accent1">
                    <a:lumMod val="75000"/>
                  </a:schemeClr>
                </a:solidFill>
                <a:latin typeface="Lucida Bright" panose="02040602050505020304" pitchFamily="18" charset="0"/>
              </a:rPr>
              <a:t>Helping individuals and families affected by PCD and other rare diseases to breathe a sigh of relief and feel a moment of hope</a:t>
            </a:r>
            <a:r>
              <a:rPr lang="en-US" sz="2200" dirty="0" smtClean="0">
                <a:solidFill>
                  <a:schemeClr val="accent1">
                    <a:lumMod val="75000"/>
                  </a:schemeClr>
                </a:solidFill>
                <a:latin typeface="Lucida Bright" panose="02040602050505020304" pitchFamily="18" charset="0"/>
              </a:rPr>
              <a:t>…</a:t>
            </a:r>
          </a:p>
          <a:p>
            <a:pPr fontAlgn="base"/>
            <a:r>
              <a:rPr lang="en-US" sz="2200" dirty="0">
                <a:solidFill>
                  <a:schemeClr val="accent1">
                    <a:lumMod val="75000"/>
                  </a:schemeClr>
                </a:solidFill>
                <a:latin typeface="Lucida Bright" panose="02040602050505020304" pitchFamily="18" charset="0"/>
              </a:rPr>
              <a:t>Provide financial support to individuals and their families so they can receive needed treatments, visit specialized doctors and facilities, and aid with any other related expenses such as travel, medical equipment and more.</a:t>
            </a:r>
          </a:p>
          <a:p>
            <a:pPr fontAlgn="base"/>
            <a:r>
              <a:rPr lang="en-US" sz="2200" dirty="0">
                <a:solidFill>
                  <a:schemeClr val="accent1">
                    <a:lumMod val="75000"/>
                  </a:schemeClr>
                </a:solidFill>
                <a:latin typeface="Lucida Bright" panose="02040602050505020304" pitchFamily="18" charset="0"/>
              </a:rPr>
              <a:t>Connect individuals and families with similar support groups and families who can provide valuable information, networking, and emotional support.</a:t>
            </a:r>
          </a:p>
          <a:p>
            <a:pPr fontAlgn="base"/>
            <a:r>
              <a:rPr lang="en-US" sz="2200" dirty="0">
                <a:solidFill>
                  <a:schemeClr val="accent1">
                    <a:lumMod val="75000"/>
                  </a:schemeClr>
                </a:solidFill>
                <a:latin typeface="Lucida Bright" panose="02040602050505020304" pitchFamily="18" charset="0"/>
              </a:rPr>
              <a:t>Advocate for research and education by working with PCD expert centers, doctors, and hospitals</a:t>
            </a:r>
            <a:r>
              <a:rPr lang="en-US" sz="2200" dirty="0" smtClean="0">
                <a:solidFill>
                  <a:schemeClr val="accent1">
                    <a:lumMod val="75000"/>
                  </a:schemeClr>
                </a:solidFill>
                <a:latin typeface="Lucida Bright" panose="02040602050505020304" pitchFamily="18" charset="0"/>
              </a:rPr>
              <a:t>.</a:t>
            </a:r>
            <a:endParaRPr lang="en-US" sz="2200" dirty="0">
              <a:solidFill>
                <a:schemeClr val="accent1">
                  <a:lumMod val="75000"/>
                </a:schemeClr>
              </a:solidFill>
              <a:latin typeface="Lucida Bright" panose="02040602050505020304" pitchFamily="18" charset="0"/>
            </a:endParaRPr>
          </a:p>
          <a:p>
            <a:endParaRPr lang="en-US" sz="2200" dirty="0" smtClean="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53978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381000" y="2667000"/>
            <a:ext cx="8229600" cy="1143000"/>
          </a:xfrm>
        </p:spPr>
        <p:txBody>
          <a:bodyPr>
            <a:normAutofit/>
          </a:bodyPr>
          <a:lstStyle/>
          <a:p>
            <a:r>
              <a:rPr lang="en-US" sz="6600" dirty="0" smtClean="0">
                <a:solidFill>
                  <a:schemeClr val="accent1">
                    <a:lumMod val="75000"/>
                  </a:schemeClr>
                </a:solidFill>
                <a:latin typeface="Lucida Handwriting" panose="03010101010101010101" pitchFamily="66" charset="0"/>
              </a:rPr>
              <a:t>Questions?</a:t>
            </a:r>
            <a:endParaRPr lang="en-US" sz="6600" dirty="0">
              <a:solidFill>
                <a:schemeClr val="accent1">
                  <a:lumMod val="75000"/>
                </a:schemeClr>
              </a:solidFill>
              <a:latin typeface="Lucida Handwriting" panose="03010101010101010101" pitchFamily="66" charset="0"/>
            </a:endParaRPr>
          </a:p>
        </p:txBody>
      </p:sp>
    </p:spTree>
    <p:extLst>
      <p:ext uri="{BB962C8B-B14F-4D97-AF65-F5344CB8AC3E}">
        <p14:creationId xmlns:p14="http://schemas.microsoft.com/office/powerpoint/2010/main" val="65061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762000"/>
            <a:ext cx="8229600" cy="1143000"/>
          </a:xfrm>
        </p:spPr>
        <p:txBody>
          <a:bodyPr>
            <a:normAutofit/>
          </a:bodyPr>
          <a:lstStyle/>
          <a:p>
            <a:r>
              <a:rPr lang="en-US" sz="6600" dirty="0" smtClean="0">
                <a:solidFill>
                  <a:schemeClr val="accent1">
                    <a:lumMod val="75000"/>
                  </a:schemeClr>
                </a:solidFill>
                <a:latin typeface="Lucida Handwriting" panose="03010101010101010101" pitchFamily="66" charset="0"/>
              </a:rPr>
              <a:t>Thank You!</a:t>
            </a:r>
            <a:endParaRPr lang="en-US" sz="6600" dirty="0">
              <a:solidFill>
                <a:schemeClr val="accent1">
                  <a:lumMod val="75000"/>
                </a:schemeClr>
              </a:solidFill>
              <a:latin typeface="Lucida Handwriting" panose="03010101010101010101"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158" y="2397875"/>
            <a:ext cx="6858000" cy="3433850"/>
          </a:xfrm>
          <a:prstGeom prst="rect">
            <a:avLst/>
          </a:prstGeom>
        </p:spPr>
      </p:pic>
    </p:spTree>
    <p:extLst>
      <p:ext uri="{BB962C8B-B14F-4D97-AF65-F5344CB8AC3E}">
        <p14:creationId xmlns:p14="http://schemas.microsoft.com/office/powerpoint/2010/main" val="28736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p:txBody>
          <a:bodyPr>
            <a:normAutofit/>
          </a:bodyPr>
          <a:lstStyle/>
          <a:p>
            <a:r>
              <a:rPr lang="en-US" sz="6600" dirty="0" smtClean="0">
                <a:solidFill>
                  <a:schemeClr val="accent1">
                    <a:lumMod val="75000"/>
                  </a:schemeClr>
                </a:solidFill>
                <a:latin typeface="Lucida Handwriting" panose="03010101010101010101" pitchFamily="66" charset="0"/>
              </a:rPr>
              <a:t>Who We Are</a:t>
            </a:r>
            <a:endParaRPr lang="en-US" sz="66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marL="0" indent="0" algn="ctr">
              <a:buNone/>
            </a:pPr>
            <a:r>
              <a:rPr lang="en-US" sz="3800" b="1" dirty="0" smtClean="0">
                <a:solidFill>
                  <a:schemeClr val="accent1">
                    <a:lumMod val="75000"/>
                  </a:schemeClr>
                </a:solidFill>
                <a:latin typeface="Lucida Bright" panose="02040602050505020304" pitchFamily="18" charset="0"/>
              </a:rPr>
              <a:t>One Breath, One Hope </a:t>
            </a:r>
          </a:p>
          <a:p>
            <a:pPr marL="0" indent="0" algn="ctr">
              <a:buNone/>
            </a:pPr>
            <a:r>
              <a:rPr lang="en-US" sz="3800" b="1" dirty="0" smtClean="0">
                <a:solidFill>
                  <a:schemeClr val="accent1">
                    <a:lumMod val="75000"/>
                  </a:schemeClr>
                </a:solidFill>
                <a:latin typeface="Lucida Bright" panose="02040602050505020304" pitchFamily="18" charset="0"/>
              </a:rPr>
              <a:t>Executive Board</a:t>
            </a:r>
          </a:p>
          <a:p>
            <a:pPr marL="0" indent="0">
              <a:buNone/>
            </a:pPr>
            <a:endParaRPr lang="en-US" sz="1100" dirty="0" smtClean="0">
              <a:solidFill>
                <a:schemeClr val="accent1">
                  <a:lumMod val="75000"/>
                </a:schemeClr>
              </a:solidFill>
              <a:latin typeface="Lucida Bright" panose="02040602050505020304" pitchFamily="18" charset="0"/>
            </a:endParaRPr>
          </a:p>
          <a:p>
            <a:pPr marL="0" indent="0" algn="ctr">
              <a:buNone/>
            </a:pPr>
            <a:r>
              <a:rPr lang="en-US" sz="2400" dirty="0" smtClean="0">
                <a:solidFill>
                  <a:schemeClr val="accent1">
                    <a:lumMod val="75000"/>
                  </a:schemeClr>
                </a:solidFill>
                <a:latin typeface="Lucida Bright" panose="02040602050505020304" pitchFamily="18" charset="0"/>
              </a:rPr>
              <a:t>Meghan Montana – CEO</a:t>
            </a:r>
          </a:p>
          <a:p>
            <a:pPr marL="0" indent="0" algn="ctr">
              <a:buNone/>
            </a:pPr>
            <a:r>
              <a:rPr lang="en-US" sz="2400" dirty="0" smtClean="0">
                <a:solidFill>
                  <a:schemeClr val="accent1">
                    <a:lumMod val="75000"/>
                  </a:schemeClr>
                </a:solidFill>
                <a:latin typeface="Lucida Bright" panose="02040602050505020304" pitchFamily="18" charset="0"/>
              </a:rPr>
              <a:t>JoAnn Kelly – Treasurer</a:t>
            </a:r>
          </a:p>
          <a:p>
            <a:pPr marL="0" indent="0" algn="ctr">
              <a:buNone/>
            </a:pPr>
            <a:r>
              <a:rPr lang="en-US" sz="2400" dirty="0" smtClean="0">
                <a:solidFill>
                  <a:schemeClr val="accent1">
                    <a:lumMod val="75000"/>
                  </a:schemeClr>
                </a:solidFill>
                <a:latin typeface="Lucida Bright" panose="02040602050505020304" pitchFamily="18" charset="0"/>
              </a:rPr>
              <a:t>Barbara Jarvis – Secretary</a:t>
            </a:r>
          </a:p>
          <a:p>
            <a:pPr marL="0" indent="0" algn="ctr">
              <a:buNone/>
            </a:pPr>
            <a:r>
              <a:rPr lang="en-US" sz="2400" dirty="0" smtClean="0">
                <a:solidFill>
                  <a:schemeClr val="accent1">
                    <a:lumMod val="75000"/>
                  </a:schemeClr>
                </a:solidFill>
                <a:latin typeface="Lucida Bright" panose="02040602050505020304" pitchFamily="18" charset="0"/>
              </a:rPr>
              <a:t>Amy Hermann – Director of Communications</a:t>
            </a:r>
          </a:p>
          <a:p>
            <a:pPr marL="0" indent="0" algn="ctr">
              <a:buNone/>
            </a:pPr>
            <a:r>
              <a:rPr lang="en-US" sz="2400" dirty="0" smtClean="0">
                <a:solidFill>
                  <a:schemeClr val="accent1">
                    <a:lumMod val="75000"/>
                  </a:schemeClr>
                </a:solidFill>
                <a:latin typeface="Lucida Bright" panose="02040602050505020304" pitchFamily="18" charset="0"/>
              </a:rPr>
              <a:t>Jennifer Marrero – Director of Fundraising</a:t>
            </a:r>
          </a:p>
          <a:p>
            <a:pPr marL="0" indent="0" algn="ctr">
              <a:buNone/>
            </a:pPr>
            <a:r>
              <a:rPr lang="en-US" sz="2400" dirty="0" smtClean="0">
                <a:solidFill>
                  <a:schemeClr val="accent1">
                    <a:lumMod val="75000"/>
                  </a:schemeClr>
                </a:solidFill>
                <a:latin typeface="Lucida Bright" panose="02040602050505020304" pitchFamily="18" charset="0"/>
              </a:rPr>
              <a:t>Mel &amp; Sara </a:t>
            </a:r>
            <a:r>
              <a:rPr lang="en-US" sz="2400" dirty="0" err="1" smtClean="0">
                <a:solidFill>
                  <a:schemeClr val="accent1">
                    <a:lumMod val="75000"/>
                  </a:schemeClr>
                </a:solidFill>
                <a:latin typeface="Lucida Bright" panose="02040602050505020304" pitchFamily="18" charset="0"/>
              </a:rPr>
              <a:t>Manwaring</a:t>
            </a:r>
            <a:r>
              <a:rPr lang="en-US" sz="2400" dirty="0" smtClean="0">
                <a:solidFill>
                  <a:schemeClr val="accent1">
                    <a:lumMod val="75000"/>
                  </a:schemeClr>
                </a:solidFill>
                <a:latin typeface="Lucida Bright" panose="02040602050505020304" pitchFamily="18" charset="0"/>
              </a:rPr>
              <a:t> – Founding Members</a:t>
            </a:r>
            <a:endParaRPr lang="en-US" sz="2400"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03519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What is a "Rare Disease”?</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800" dirty="0">
                <a:solidFill>
                  <a:schemeClr val="accent1">
                    <a:lumMod val="75000"/>
                  </a:schemeClr>
                </a:solidFill>
                <a:latin typeface="Lucida Bright" panose="02040602050505020304" pitchFamily="18" charset="0"/>
              </a:rPr>
              <a:t>In the US, </a:t>
            </a:r>
            <a:r>
              <a:rPr lang="en-US" sz="2800" dirty="0" smtClean="0">
                <a:solidFill>
                  <a:schemeClr val="accent1">
                    <a:lumMod val="75000"/>
                  </a:schemeClr>
                </a:solidFill>
                <a:latin typeface="Lucida Bright" panose="02040602050505020304" pitchFamily="18" charset="0"/>
              </a:rPr>
              <a:t>a </a:t>
            </a:r>
            <a:r>
              <a:rPr lang="en-US" sz="2800" dirty="0">
                <a:solidFill>
                  <a:schemeClr val="accent1">
                    <a:lumMod val="75000"/>
                  </a:schemeClr>
                </a:solidFill>
                <a:latin typeface="Lucida Bright" panose="02040602050505020304" pitchFamily="18" charset="0"/>
              </a:rPr>
              <a:t>rare disease is categorized as a disease that effects fewer than 200,000 people</a:t>
            </a:r>
            <a:r>
              <a:rPr lang="en-US" sz="2800" dirty="0" smtClean="0">
                <a:solidFill>
                  <a:schemeClr val="accent1">
                    <a:lumMod val="75000"/>
                  </a:schemeClr>
                </a:solidFill>
                <a:latin typeface="Lucida Bright" panose="02040602050505020304" pitchFamily="18" charset="0"/>
              </a:rPr>
              <a:t>.</a:t>
            </a:r>
          </a:p>
          <a:p>
            <a:r>
              <a:rPr lang="en-US" sz="2800" dirty="0">
                <a:solidFill>
                  <a:schemeClr val="accent1">
                    <a:lumMod val="75000"/>
                  </a:schemeClr>
                </a:solidFill>
                <a:latin typeface="Lucida Bright" panose="02040602050505020304" pitchFamily="18" charset="0"/>
              </a:rPr>
              <a:t>There are more than 6,800 defined rare </a:t>
            </a:r>
            <a:r>
              <a:rPr lang="en-US" sz="2800" dirty="0" smtClean="0">
                <a:solidFill>
                  <a:schemeClr val="accent1">
                    <a:lumMod val="75000"/>
                  </a:schemeClr>
                </a:solidFill>
                <a:latin typeface="Lucida Bright" panose="02040602050505020304" pitchFamily="18" charset="0"/>
              </a:rPr>
              <a:t>diseases that affect about 25-30 million </a:t>
            </a:r>
            <a:r>
              <a:rPr lang="en-US" sz="2800" dirty="0" err="1" smtClean="0">
                <a:solidFill>
                  <a:schemeClr val="accent1">
                    <a:lumMod val="75000"/>
                  </a:schemeClr>
                </a:solidFill>
                <a:latin typeface="Lucida Bright" panose="02040602050505020304" pitchFamily="18" charset="0"/>
              </a:rPr>
              <a:t>americans</a:t>
            </a:r>
            <a:endParaRPr lang="en-US" sz="2800" dirty="0" smtClean="0">
              <a:solidFill>
                <a:schemeClr val="accent1">
                  <a:lumMod val="75000"/>
                </a:schemeClr>
              </a:solidFill>
              <a:latin typeface="Lucida Bright" panose="02040602050505020304" pitchFamily="18" charset="0"/>
            </a:endParaRPr>
          </a:p>
          <a:p>
            <a:r>
              <a:rPr lang="en-US" sz="2800" dirty="0" smtClean="0">
                <a:solidFill>
                  <a:schemeClr val="accent1">
                    <a:lumMod val="75000"/>
                  </a:schemeClr>
                </a:solidFill>
                <a:latin typeface="Lucida Bright" panose="02040602050505020304" pitchFamily="18" charset="0"/>
              </a:rPr>
              <a:t>1 in 10</a:t>
            </a:r>
          </a:p>
        </p:txBody>
      </p:sp>
    </p:spTree>
    <p:extLst>
      <p:ext uri="{BB962C8B-B14F-4D97-AF65-F5344CB8AC3E}">
        <p14:creationId xmlns:p14="http://schemas.microsoft.com/office/powerpoint/2010/main" val="215803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Types of Rare Diseases</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800" dirty="0" smtClean="0">
                <a:solidFill>
                  <a:schemeClr val="accent1">
                    <a:lumMod val="75000"/>
                  </a:schemeClr>
                </a:solidFill>
                <a:latin typeface="Lucida Bright" panose="02040602050505020304" pitchFamily="18" charset="0"/>
              </a:rPr>
              <a:t>80% of rare diseases are “genetic rare diseases”</a:t>
            </a:r>
          </a:p>
          <a:p>
            <a:r>
              <a:rPr lang="en-US" sz="2800" dirty="0" smtClean="0">
                <a:solidFill>
                  <a:schemeClr val="accent1">
                    <a:lumMod val="75000"/>
                  </a:schemeClr>
                </a:solidFill>
                <a:latin typeface="Lucida Bright" panose="02040602050505020304" pitchFamily="18" charset="0"/>
              </a:rPr>
              <a:t>The rest are related to other factors</a:t>
            </a:r>
          </a:p>
          <a:p>
            <a:r>
              <a:rPr lang="en-US" sz="2800" dirty="0" smtClean="0">
                <a:solidFill>
                  <a:schemeClr val="accent1">
                    <a:lumMod val="75000"/>
                  </a:schemeClr>
                </a:solidFill>
                <a:latin typeface="Lucida Bright" panose="02040602050505020304" pitchFamily="18" charset="0"/>
              </a:rPr>
              <a:t>All areas of the body can be affected</a:t>
            </a:r>
          </a:p>
          <a:p>
            <a:pPr lvl="1"/>
            <a:r>
              <a:rPr lang="en-US" sz="2400" dirty="0" smtClean="0">
                <a:solidFill>
                  <a:schemeClr val="accent1">
                    <a:lumMod val="75000"/>
                  </a:schemeClr>
                </a:solidFill>
                <a:latin typeface="Lucida Bright" panose="02040602050505020304" pitchFamily="18" charset="0"/>
              </a:rPr>
              <a:t>Neurological</a:t>
            </a:r>
          </a:p>
          <a:p>
            <a:pPr lvl="1"/>
            <a:r>
              <a:rPr lang="en-US" sz="2400" dirty="0" smtClean="0">
                <a:solidFill>
                  <a:schemeClr val="accent1">
                    <a:lumMod val="75000"/>
                  </a:schemeClr>
                </a:solidFill>
                <a:latin typeface="Lucida Bright" panose="02040602050505020304" pitchFamily="18" charset="0"/>
              </a:rPr>
              <a:t>Muscular</a:t>
            </a:r>
          </a:p>
          <a:p>
            <a:pPr lvl="1"/>
            <a:r>
              <a:rPr lang="en-US" sz="2400" dirty="0" smtClean="0">
                <a:solidFill>
                  <a:schemeClr val="accent1">
                    <a:lumMod val="75000"/>
                  </a:schemeClr>
                </a:solidFill>
                <a:latin typeface="Lucida Bright" panose="02040602050505020304" pitchFamily="18" charset="0"/>
              </a:rPr>
              <a:t>Skeletal</a:t>
            </a:r>
          </a:p>
          <a:p>
            <a:pPr lvl="1"/>
            <a:r>
              <a:rPr lang="en-US" sz="2400" dirty="0" smtClean="0">
                <a:solidFill>
                  <a:schemeClr val="accent1">
                    <a:lumMod val="75000"/>
                  </a:schemeClr>
                </a:solidFill>
                <a:latin typeface="Lucida Bright" panose="02040602050505020304" pitchFamily="18" charset="0"/>
              </a:rPr>
              <a:t>Body organs and systems</a:t>
            </a:r>
          </a:p>
        </p:txBody>
      </p:sp>
    </p:spTree>
    <p:extLst>
      <p:ext uri="{BB962C8B-B14F-4D97-AF65-F5344CB8AC3E}">
        <p14:creationId xmlns:p14="http://schemas.microsoft.com/office/powerpoint/2010/main" val="137856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09600"/>
            <a:ext cx="8229600" cy="1143000"/>
          </a:xfrm>
        </p:spPr>
        <p:txBody>
          <a:bodyPr>
            <a:normAutofit fontScale="90000"/>
          </a:bodyPr>
          <a:lstStyle/>
          <a:p>
            <a:r>
              <a:rPr lang="en-US" sz="6600" dirty="0" smtClean="0">
                <a:solidFill>
                  <a:schemeClr val="accent1">
                    <a:lumMod val="75000"/>
                  </a:schemeClr>
                </a:solidFill>
                <a:latin typeface="Lucida Handwriting" panose="03010101010101010101" pitchFamily="66" charset="0"/>
              </a:rPr>
              <a:t>Examples of Rare Diseases</a:t>
            </a:r>
            <a:endParaRPr lang="en-US" sz="66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2286000"/>
            <a:ext cx="8229600" cy="3840163"/>
          </a:xfrm>
        </p:spPr>
        <p:txBody>
          <a:bodyPr>
            <a:normAutofit/>
          </a:bodyPr>
          <a:lstStyle/>
          <a:p>
            <a:pPr marL="0" indent="0">
              <a:buNone/>
            </a:pPr>
            <a:endParaRPr lang="en-US" sz="1100" dirty="0" smtClean="0">
              <a:solidFill>
                <a:schemeClr val="accent1">
                  <a:lumMod val="75000"/>
                </a:schemeClr>
              </a:solidFill>
              <a:latin typeface="Lucida Bright" panose="02040602050505020304" pitchFamily="18" charset="0"/>
            </a:endParaRPr>
          </a:p>
          <a:p>
            <a:pPr marL="0" indent="0" algn="ctr">
              <a:buNone/>
            </a:pPr>
            <a:r>
              <a:rPr lang="en-US" sz="2400" dirty="0" smtClean="0">
                <a:solidFill>
                  <a:schemeClr val="accent1">
                    <a:lumMod val="75000"/>
                  </a:schemeClr>
                </a:solidFill>
                <a:latin typeface="Lucida Bright" panose="02040602050505020304" pitchFamily="18" charset="0"/>
              </a:rPr>
              <a:t>Primary </a:t>
            </a:r>
            <a:r>
              <a:rPr lang="en-US" sz="2400" dirty="0" err="1" smtClean="0">
                <a:solidFill>
                  <a:schemeClr val="accent1">
                    <a:lumMod val="75000"/>
                  </a:schemeClr>
                </a:solidFill>
                <a:latin typeface="Lucida Bright" panose="02040602050505020304" pitchFamily="18" charset="0"/>
              </a:rPr>
              <a:t>Ciliary</a:t>
            </a:r>
            <a:r>
              <a:rPr lang="en-US" sz="2400" dirty="0" smtClean="0">
                <a:solidFill>
                  <a:schemeClr val="accent1">
                    <a:lumMod val="75000"/>
                  </a:schemeClr>
                </a:solidFill>
                <a:latin typeface="Lucida Bright" panose="02040602050505020304" pitchFamily="18" charset="0"/>
              </a:rPr>
              <a:t> Dyskinesia (PCD)</a:t>
            </a:r>
          </a:p>
          <a:p>
            <a:pPr marL="0" indent="0" algn="ctr">
              <a:buNone/>
            </a:pPr>
            <a:r>
              <a:rPr lang="en-US" sz="2400" dirty="0" err="1" smtClean="0">
                <a:solidFill>
                  <a:schemeClr val="accent1">
                    <a:lumMod val="75000"/>
                  </a:schemeClr>
                </a:solidFill>
                <a:latin typeface="Lucida Bright" panose="02040602050505020304" pitchFamily="18" charset="0"/>
              </a:rPr>
              <a:t>Niemann</a:t>
            </a:r>
            <a:r>
              <a:rPr lang="en-US" sz="2400" dirty="0" smtClean="0">
                <a:solidFill>
                  <a:schemeClr val="accent1">
                    <a:lumMod val="75000"/>
                  </a:schemeClr>
                </a:solidFill>
                <a:latin typeface="Lucida Bright" panose="02040602050505020304" pitchFamily="18" charset="0"/>
              </a:rPr>
              <a:t> – Pick Type C (NPC)</a:t>
            </a:r>
          </a:p>
          <a:p>
            <a:pPr marL="0" indent="0" algn="ctr">
              <a:buNone/>
            </a:pPr>
            <a:r>
              <a:rPr lang="en-US" sz="2400" dirty="0" smtClean="0">
                <a:solidFill>
                  <a:schemeClr val="accent1">
                    <a:lumMod val="75000"/>
                  </a:schemeClr>
                </a:solidFill>
                <a:latin typeface="Lucida Bright" panose="02040602050505020304" pitchFamily="18" charset="0"/>
              </a:rPr>
              <a:t>Hereditary Breast and Ovarian Cancers</a:t>
            </a:r>
          </a:p>
          <a:p>
            <a:pPr marL="0" indent="0" algn="ctr">
              <a:buNone/>
            </a:pPr>
            <a:r>
              <a:rPr lang="en-US" sz="2400" dirty="0" smtClean="0">
                <a:solidFill>
                  <a:schemeClr val="accent1">
                    <a:lumMod val="75000"/>
                  </a:schemeClr>
                </a:solidFill>
                <a:latin typeface="Lucida Bright" panose="02040602050505020304" pitchFamily="18" charset="0"/>
              </a:rPr>
              <a:t>Cystic Fibrosis</a:t>
            </a:r>
          </a:p>
          <a:p>
            <a:pPr marL="0" indent="0" algn="ctr">
              <a:buNone/>
            </a:pPr>
            <a:r>
              <a:rPr lang="en-US" sz="2400" dirty="0" smtClean="0">
                <a:solidFill>
                  <a:schemeClr val="accent1">
                    <a:lumMod val="75000"/>
                  </a:schemeClr>
                </a:solidFill>
                <a:latin typeface="Lucida Bright" panose="02040602050505020304" pitchFamily="18" charset="0"/>
              </a:rPr>
              <a:t>Muscular Dystrophy</a:t>
            </a:r>
          </a:p>
          <a:p>
            <a:pPr marL="0" indent="0" algn="ctr">
              <a:buNone/>
            </a:pPr>
            <a:endParaRPr lang="en-US" sz="2400" dirty="0" smtClean="0">
              <a:solidFill>
                <a:schemeClr val="accent1">
                  <a:lumMod val="75000"/>
                </a:schemeClr>
              </a:solidFill>
              <a:latin typeface="Lucida Bright" panose="02040602050505020304" pitchFamily="18" charset="0"/>
            </a:endParaRPr>
          </a:p>
          <a:p>
            <a:pPr marL="0" indent="0" algn="ctr">
              <a:buNone/>
            </a:pPr>
            <a:r>
              <a:rPr lang="en-US" sz="2400" dirty="0" smtClean="0">
                <a:solidFill>
                  <a:schemeClr val="accent1">
                    <a:lumMod val="75000"/>
                  </a:schemeClr>
                </a:solidFill>
                <a:latin typeface="Lucida Bright" panose="02040602050505020304" pitchFamily="18" charset="0"/>
              </a:rPr>
              <a:t>And Many More…</a:t>
            </a:r>
            <a:endParaRPr lang="en-US" sz="2400"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32358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PCD– Primary </a:t>
            </a:r>
            <a:r>
              <a:rPr lang="en-US" sz="5400" dirty="0" err="1" smtClean="0">
                <a:solidFill>
                  <a:schemeClr val="accent1">
                    <a:lumMod val="75000"/>
                  </a:schemeClr>
                </a:solidFill>
                <a:latin typeface="Lucida Handwriting" panose="03010101010101010101" pitchFamily="66" charset="0"/>
              </a:rPr>
              <a:t>Ciliary</a:t>
            </a:r>
            <a:r>
              <a:rPr lang="en-US" sz="5400" dirty="0" smtClean="0">
                <a:solidFill>
                  <a:schemeClr val="accent1">
                    <a:lumMod val="75000"/>
                  </a:schemeClr>
                </a:solidFill>
                <a:latin typeface="Lucida Handwriting" panose="03010101010101010101" pitchFamily="66" charset="0"/>
              </a:rPr>
              <a:t> Dyskinesia</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2667000"/>
            <a:ext cx="8229600" cy="3459163"/>
          </a:xfrm>
        </p:spPr>
        <p:txBody>
          <a:bodyPr>
            <a:normAutofit/>
          </a:bodyPr>
          <a:lstStyle/>
          <a:p>
            <a:r>
              <a:rPr lang="en-US" sz="2800" dirty="0" smtClean="0">
                <a:solidFill>
                  <a:schemeClr val="accent1">
                    <a:lumMod val="75000"/>
                  </a:schemeClr>
                </a:solidFill>
                <a:latin typeface="Lucida Bright" panose="02040602050505020304" pitchFamily="18" charset="0"/>
              </a:rPr>
              <a:t>Rare Genetic Disease</a:t>
            </a:r>
          </a:p>
          <a:p>
            <a:r>
              <a:rPr lang="en-US" sz="2800" dirty="0" smtClean="0">
                <a:solidFill>
                  <a:schemeClr val="accent1">
                    <a:lumMod val="75000"/>
                  </a:schemeClr>
                </a:solidFill>
                <a:latin typeface="Lucida Bright" panose="02040602050505020304" pitchFamily="18" charset="0"/>
              </a:rPr>
              <a:t>Affects about 25,000 people in the US, 400 with an official diagnosis</a:t>
            </a:r>
          </a:p>
          <a:p>
            <a:r>
              <a:rPr lang="en-US" sz="2800" dirty="0" smtClean="0">
                <a:solidFill>
                  <a:schemeClr val="accent1">
                    <a:lumMod val="75000"/>
                  </a:schemeClr>
                </a:solidFill>
                <a:latin typeface="Lucida Bright" panose="02040602050505020304" pitchFamily="18" charset="0"/>
              </a:rPr>
              <a:t>Inherited gene</a:t>
            </a:r>
          </a:p>
          <a:p>
            <a:r>
              <a:rPr lang="en-US" sz="2800" dirty="0" smtClean="0">
                <a:solidFill>
                  <a:schemeClr val="accent1">
                    <a:lumMod val="75000"/>
                  </a:schemeClr>
                </a:solidFill>
                <a:latin typeface="Lucida Bright" panose="02040602050505020304" pitchFamily="18" charset="0"/>
              </a:rPr>
              <a:t>17 genes known to be linked to PCD</a:t>
            </a:r>
          </a:p>
          <a:p>
            <a:endParaRPr lang="en-US" sz="2400" dirty="0" smtClean="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74297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PCD Genes</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57200" y="2667000"/>
            <a:ext cx="8229600" cy="3459163"/>
          </a:xfrm>
        </p:spPr>
        <p:txBody>
          <a:bodyPr numCol="3">
            <a:normAutofit/>
          </a:bodyPr>
          <a:lstStyle/>
          <a:p>
            <a:pPr marL="0" indent="0" algn="ctr">
              <a:buNone/>
            </a:pPr>
            <a:r>
              <a:rPr lang="en-US" sz="2400" dirty="0" smtClean="0">
                <a:solidFill>
                  <a:schemeClr val="accent1">
                    <a:lumMod val="75000"/>
                  </a:schemeClr>
                </a:solidFill>
                <a:latin typeface="Lucida Bright" panose="02040602050505020304" pitchFamily="18" charset="0"/>
              </a:rPr>
              <a:t>PCD DNAI1</a:t>
            </a:r>
          </a:p>
          <a:p>
            <a:pPr marL="0" indent="0" algn="ctr">
              <a:buNone/>
            </a:pPr>
            <a:r>
              <a:rPr lang="en-US" sz="2400" dirty="0" smtClean="0">
                <a:solidFill>
                  <a:schemeClr val="accent1">
                    <a:lumMod val="75000"/>
                  </a:schemeClr>
                </a:solidFill>
                <a:latin typeface="Lucida Bright" panose="02040602050505020304" pitchFamily="18" charset="0"/>
              </a:rPr>
              <a:t>DNAAF3</a:t>
            </a:r>
          </a:p>
          <a:p>
            <a:pPr marL="0" indent="0" algn="ctr">
              <a:buNone/>
            </a:pPr>
            <a:r>
              <a:rPr lang="en-US" sz="2400" dirty="0" smtClean="0">
                <a:solidFill>
                  <a:schemeClr val="accent1">
                    <a:lumMod val="75000"/>
                  </a:schemeClr>
                </a:solidFill>
                <a:latin typeface="Lucida Bright" panose="02040602050505020304" pitchFamily="18" charset="0"/>
              </a:rPr>
              <a:t>DNAH5</a:t>
            </a:r>
          </a:p>
          <a:p>
            <a:pPr marL="0" indent="0" algn="ctr">
              <a:buNone/>
            </a:pPr>
            <a:r>
              <a:rPr lang="en-US" sz="2400" dirty="0" smtClean="0">
                <a:solidFill>
                  <a:schemeClr val="accent1">
                    <a:lumMod val="75000"/>
                  </a:schemeClr>
                </a:solidFill>
                <a:latin typeface="Lucida Bright" panose="02040602050505020304" pitchFamily="18" charset="0"/>
              </a:rPr>
              <a:t>HYDIN</a:t>
            </a:r>
          </a:p>
          <a:p>
            <a:pPr marL="0" indent="0" algn="ctr">
              <a:buNone/>
            </a:pPr>
            <a:r>
              <a:rPr lang="en-US" sz="2400" dirty="0" smtClean="0">
                <a:solidFill>
                  <a:schemeClr val="accent1">
                    <a:lumMod val="75000"/>
                  </a:schemeClr>
                </a:solidFill>
                <a:latin typeface="Lucida Bright" panose="02040602050505020304" pitchFamily="18" charset="0"/>
              </a:rPr>
              <a:t>NME8 </a:t>
            </a:r>
          </a:p>
          <a:p>
            <a:pPr marL="0" indent="0" algn="ctr">
              <a:buNone/>
            </a:pPr>
            <a:r>
              <a:rPr lang="en-US" sz="2400" dirty="0" smtClean="0">
                <a:solidFill>
                  <a:schemeClr val="accent1">
                    <a:lumMod val="75000"/>
                  </a:schemeClr>
                </a:solidFill>
                <a:latin typeface="Lucida Bright" panose="02040602050505020304" pitchFamily="18" charset="0"/>
              </a:rPr>
              <a:t>DNAH11</a:t>
            </a:r>
          </a:p>
          <a:p>
            <a:pPr marL="0" indent="0" algn="ctr">
              <a:buNone/>
            </a:pPr>
            <a:r>
              <a:rPr lang="en-US" sz="2400" dirty="0" smtClean="0">
                <a:solidFill>
                  <a:schemeClr val="accent1">
                    <a:lumMod val="75000"/>
                  </a:schemeClr>
                </a:solidFill>
                <a:latin typeface="Lucida Bright" panose="02040602050505020304" pitchFamily="18" charset="0"/>
              </a:rPr>
              <a:t>DNAI2</a:t>
            </a:r>
          </a:p>
          <a:p>
            <a:pPr marL="0" indent="0" algn="ctr">
              <a:buNone/>
            </a:pPr>
            <a:r>
              <a:rPr lang="en-US" sz="2400" dirty="0" smtClean="0">
                <a:solidFill>
                  <a:schemeClr val="accent1">
                    <a:lumMod val="75000"/>
                  </a:schemeClr>
                </a:solidFill>
                <a:latin typeface="Lucida Bright" panose="02040602050505020304" pitchFamily="18" charset="0"/>
              </a:rPr>
              <a:t>DNAAF2</a:t>
            </a:r>
          </a:p>
          <a:p>
            <a:pPr marL="0" indent="0" algn="ctr">
              <a:buNone/>
            </a:pPr>
            <a:r>
              <a:rPr lang="en-US" sz="2400" dirty="0" smtClean="0">
                <a:solidFill>
                  <a:schemeClr val="accent1">
                    <a:lumMod val="75000"/>
                  </a:schemeClr>
                </a:solidFill>
                <a:latin typeface="Lucida Bright" panose="02040602050505020304" pitchFamily="18" charset="0"/>
              </a:rPr>
              <a:t>(C14orf104)</a:t>
            </a:r>
          </a:p>
          <a:p>
            <a:pPr marL="0" indent="0" algn="ctr">
              <a:buNone/>
            </a:pPr>
            <a:r>
              <a:rPr lang="en-US" sz="2400" dirty="0" smtClean="0">
                <a:solidFill>
                  <a:schemeClr val="accent1">
                    <a:lumMod val="75000"/>
                  </a:schemeClr>
                </a:solidFill>
                <a:latin typeface="Lucida Bright" panose="02040602050505020304" pitchFamily="18" charset="0"/>
              </a:rPr>
              <a:t>RSPH4A</a:t>
            </a:r>
          </a:p>
          <a:p>
            <a:pPr marL="0" indent="0" algn="ctr">
              <a:buNone/>
            </a:pPr>
            <a:r>
              <a:rPr lang="en-US" sz="2400" dirty="0" smtClean="0">
                <a:solidFill>
                  <a:schemeClr val="accent1">
                    <a:lumMod val="75000"/>
                  </a:schemeClr>
                </a:solidFill>
                <a:latin typeface="Lucida Bright" panose="02040602050505020304" pitchFamily="18" charset="0"/>
              </a:rPr>
              <a:t>RSPH9 </a:t>
            </a:r>
          </a:p>
          <a:p>
            <a:pPr marL="0" indent="0" algn="ctr">
              <a:buNone/>
            </a:pPr>
            <a:r>
              <a:rPr lang="en-US" sz="2400" dirty="0" smtClean="0">
                <a:solidFill>
                  <a:schemeClr val="accent1">
                    <a:lumMod val="75000"/>
                  </a:schemeClr>
                </a:solidFill>
                <a:latin typeface="Lucida Bright" panose="02040602050505020304" pitchFamily="18" charset="0"/>
              </a:rPr>
              <a:t>DNAAF1</a:t>
            </a:r>
          </a:p>
          <a:p>
            <a:pPr marL="0" indent="0" algn="ctr">
              <a:buNone/>
            </a:pPr>
            <a:r>
              <a:rPr lang="en-US" sz="2400" dirty="0" smtClean="0">
                <a:solidFill>
                  <a:schemeClr val="accent1">
                    <a:lumMod val="75000"/>
                  </a:schemeClr>
                </a:solidFill>
                <a:latin typeface="Lucida Bright" panose="02040602050505020304" pitchFamily="18" charset="0"/>
              </a:rPr>
              <a:t>(LRRC50) </a:t>
            </a:r>
          </a:p>
          <a:p>
            <a:pPr marL="0" indent="0" algn="ctr">
              <a:buNone/>
            </a:pPr>
            <a:r>
              <a:rPr lang="en-US" sz="2400" dirty="0" smtClean="0">
                <a:solidFill>
                  <a:schemeClr val="accent1">
                    <a:lumMod val="75000"/>
                  </a:schemeClr>
                </a:solidFill>
                <a:latin typeface="Lucida Bright" panose="02040602050505020304" pitchFamily="18" charset="0"/>
              </a:rPr>
              <a:t>CCDC39</a:t>
            </a:r>
          </a:p>
          <a:p>
            <a:pPr marL="0" indent="0" algn="ctr">
              <a:buNone/>
            </a:pPr>
            <a:r>
              <a:rPr lang="en-US" sz="2400" dirty="0" smtClean="0">
                <a:solidFill>
                  <a:schemeClr val="accent1">
                    <a:lumMod val="75000"/>
                  </a:schemeClr>
                </a:solidFill>
                <a:latin typeface="Lucida Bright" panose="02040602050505020304" pitchFamily="18" charset="0"/>
              </a:rPr>
              <a:t>CCDC40</a:t>
            </a:r>
          </a:p>
          <a:p>
            <a:pPr marL="0" indent="0" algn="ctr">
              <a:buNone/>
            </a:pPr>
            <a:r>
              <a:rPr lang="en-US" sz="2400" dirty="0" smtClean="0">
                <a:solidFill>
                  <a:schemeClr val="accent1">
                    <a:lumMod val="75000"/>
                  </a:schemeClr>
                </a:solidFill>
                <a:latin typeface="Lucida Bright" panose="02040602050505020304" pitchFamily="18" charset="0"/>
              </a:rPr>
              <a:t>DNAL1</a:t>
            </a:r>
          </a:p>
          <a:p>
            <a:pPr marL="0" indent="0" algn="ctr">
              <a:buNone/>
            </a:pPr>
            <a:r>
              <a:rPr lang="en-US" sz="2400" dirty="0" smtClean="0">
                <a:solidFill>
                  <a:schemeClr val="accent1">
                    <a:lumMod val="75000"/>
                  </a:schemeClr>
                </a:solidFill>
                <a:latin typeface="Lucida Bright" panose="02040602050505020304" pitchFamily="18" charset="0"/>
              </a:rPr>
              <a:t>CCDC103 </a:t>
            </a:r>
          </a:p>
          <a:p>
            <a:pPr marL="0" indent="0" algn="ctr">
              <a:buNone/>
            </a:pPr>
            <a:r>
              <a:rPr lang="en-US" sz="2400" dirty="0" smtClean="0">
                <a:solidFill>
                  <a:schemeClr val="accent1">
                    <a:lumMod val="75000"/>
                  </a:schemeClr>
                </a:solidFill>
                <a:latin typeface="Lucida Bright" panose="02040602050505020304" pitchFamily="18" charset="0"/>
              </a:rPr>
              <a:t>HEATR2</a:t>
            </a:r>
          </a:p>
          <a:p>
            <a:pPr marL="0" indent="0" algn="ctr">
              <a:buNone/>
            </a:pPr>
            <a:r>
              <a:rPr lang="en-US" sz="2400" dirty="0" smtClean="0">
                <a:solidFill>
                  <a:schemeClr val="accent1">
                    <a:lumMod val="75000"/>
                  </a:schemeClr>
                </a:solidFill>
                <a:latin typeface="Lucida Bright" panose="02040602050505020304" pitchFamily="18" charset="0"/>
              </a:rPr>
              <a:t>LRRC6</a:t>
            </a:r>
          </a:p>
        </p:txBody>
      </p:sp>
    </p:spTree>
    <p:extLst>
      <p:ext uri="{BB962C8B-B14F-4D97-AF65-F5344CB8AC3E}">
        <p14:creationId xmlns:p14="http://schemas.microsoft.com/office/powerpoint/2010/main" val="382307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19" y="152400"/>
            <a:ext cx="8839200" cy="6553200"/>
          </a:xfrm>
          <a:prstGeom prst="rect">
            <a:avLst/>
          </a:prstGeom>
          <a:noFill/>
          <a:ln w="127000">
            <a:solidFill>
              <a:srgbClr val="FF4A1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685800"/>
            <a:ext cx="8229600" cy="1143000"/>
          </a:xfrm>
        </p:spPr>
        <p:txBody>
          <a:bodyPr>
            <a:noAutofit/>
          </a:bodyPr>
          <a:lstStyle/>
          <a:p>
            <a:r>
              <a:rPr lang="en-US" sz="5400" dirty="0" smtClean="0">
                <a:solidFill>
                  <a:schemeClr val="accent1">
                    <a:lumMod val="75000"/>
                  </a:schemeClr>
                </a:solidFill>
                <a:latin typeface="Lucida Handwriting" panose="03010101010101010101" pitchFamily="66" charset="0"/>
              </a:rPr>
              <a:t>Siblings</a:t>
            </a:r>
            <a:endParaRPr lang="en-US" sz="5400" dirty="0">
              <a:solidFill>
                <a:schemeClr val="accent1">
                  <a:lumMod val="75000"/>
                </a:schemeClr>
              </a:solidFill>
              <a:latin typeface="Lucida Handwriting" panose="03010101010101010101" pitchFamily="66" charset="0"/>
            </a:endParaRPr>
          </a:p>
        </p:txBody>
      </p:sp>
      <p:sp>
        <p:nvSpPr>
          <p:cNvPr id="3" name="Content Placeholder 2"/>
          <p:cNvSpPr>
            <a:spLocks noGrp="1"/>
          </p:cNvSpPr>
          <p:nvPr>
            <p:ph idx="1"/>
          </p:nvPr>
        </p:nvSpPr>
        <p:spPr>
          <a:xfrm>
            <a:off x="491319" y="1905000"/>
            <a:ext cx="8229600" cy="4068763"/>
          </a:xfrm>
        </p:spPr>
        <p:txBody>
          <a:bodyPr>
            <a:normAutofit/>
          </a:bodyPr>
          <a:lstStyle/>
          <a:p>
            <a:endParaRPr lang="en-US" sz="2800" dirty="0" smtClean="0">
              <a:solidFill>
                <a:schemeClr val="accent1">
                  <a:lumMod val="75000"/>
                </a:schemeClr>
              </a:solidFill>
              <a:latin typeface="Lucida Bright" panose="02040602050505020304" pitchFamily="18" charset="0"/>
            </a:endParaRPr>
          </a:p>
          <a:p>
            <a:r>
              <a:rPr lang="en-US" sz="2800" dirty="0" smtClean="0">
                <a:solidFill>
                  <a:schemeClr val="accent1">
                    <a:lumMod val="75000"/>
                  </a:schemeClr>
                </a:solidFill>
                <a:latin typeface="Lucida Bright" panose="02040602050505020304" pitchFamily="18" charset="0"/>
              </a:rPr>
              <a:t>Each sibling of an affected PCD individual has:</a:t>
            </a:r>
          </a:p>
          <a:p>
            <a:pPr lvl="1"/>
            <a:r>
              <a:rPr lang="en-US" dirty="0" smtClean="0">
                <a:solidFill>
                  <a:schemeClr val="accent1">
                    <a:lumMod val="75000"/>
                  </a:schemeClr>
                </a:solidFill>
                <a:latin typeface="Lucida Bright" panose="02040602050505020304" pitchFamily="18" charset="0"/>
              </a:rPr>
              <a:t>25% chance of having PCD</a:t>
            </a:r>
          </a:p>
          <a:p>
            <a:pPr lvl="1"/>
            <a:r>
              <a:rPr lang="en-US" dirty="0" smtClean="0">
                <a:solidFill>
                  <a:schemeClr val="accent1">
                    <a:lumMod val="75000"/>
                  </a:schemeClr>
                </a:solidFill>
                <a:latin typeface="Lucida Bright" panose="02040602050505020304" pitchFamily="18" charset="0"/>
              </a:rPr>
              <a:t>50% chance of being a carrier</a:t>
            </a:r>
          </a:p>
          <a:p>
            <a:pPr lvl="1"/>
            <a:r>
              <a:rPr lang="en-US" dirty="0" smtClean="0">
                <a:solidFill>
                  <a:schemeClr val="accent1">
                    <a:lumMod val="75000"/>
                  </a:schemeClr>
                </a:solidFill>
                <a:latin typeface="Lucida Bright" panose="02040602050505020304" pitchFamily="18" charset="0"/>
              </a:rPr>
              <a:t>25% chance of being completely unaffected</a:t>
            </a:r>
          </a:p>
          <a:p>
            <a:endParaRPr lang="en-US" sz="2800" dirty="0" smtClean="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4242278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389</Words>
  <Application>Microsoft Office PowerPoint</Application>
  <PresentationFormat>On-screen Show (4:3)</PresentationFormat>
  <Paragraphs>91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Welcome!</vt:lpstr>
      <vt:lpstr>Who We Are</vt:lpstr>
      <vt:lpstr>What is a "Rare Disease”?</vt:lpstr>
      <vt:lpstr>Types of Rare Diseases</vt:lpstr>
      <vt:lpstr>Examples of Rare Diseases</vt:lpstr>
      <vt:lpstr>PCD– Primary Ciliary Dyskinesia</vt:lpstr>
      <vt:lpstr>PCD Genes</vt:lpstr>
      <vt:lpstr>Siblings</vt:lpstr>
      <vt:lpstr>What is Cilia?</vt:lpstr>
      <vt:lpstr>Situs Inversus</vt:lpstr>
      <vt:lpstr>Diagnosis</vt:lpstr>
      <vt:lpstr>Treatments</vt:lpstr>
      <vt:lpstr>“The Vest”</vt:lpstr>
      <vt:lpstr>Our Story…</vt:lpstr>
      <vt:lpstr>Angelina</vt:lpstr>
      <vt:lpstr>PowerPoint Presentation</vt:lpstr>
      <vt:lpstr>PowerPoint Presentation</vt:lpstr>
      <vt:lpstr>PowerPoint Presentation</vt:lpstr>
      <vt:lpstr>PowerPoint Presentation</vt:lpstr>
      <vt:lpstr>One Breath, One Hope</vt:lpstr>
      <vt:lpstr>Questions?</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c:creator>
  <cp:lastModifiedBy>Jay</cp:lastModifiedBy>
  <cp:revision>19</cp:revision>
  <dcterms:created xsi:type="dcterms:W3CDTF">2013-11-15T23:16:45Z</dcterms:created>
  <dcterms:modified xsi:type="dcterms:W3CDTF">2013-11-16T17:34:58Z</dcterms:modified>
</cp:coreProperties>
</file>